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64" r:id="rId5"/>
    <p:sldId id="267" r:id="rId6"/>
    <p:sldId id="466" r:id="rId7"/>
    <p:sldId id="294" r:id="rId8"/>
    <p:sldId id="567" r:id="rId9"/>
    <p:sldId id="558" r:id="rId10"/>
    <p:sldId id="257" r:id="rId11"/>
    <p:sldId id="560" r:id="rId12"/>
    <p:sldId id="559" r:id="rId13"/>
    <p:sldId id="562" r:id="rId14"/>
    <p:sldId id="564" r:id="rId15"/>
    <p:sldId id="565" r:id="rId16"/>
    <p:sldId id="566" r:id="rId17"/>
    <p:sldId id="554" r:id="rId18"/>
    <p:sldId id="556" r:id="rId19"/>
  </p:sldIdLst>
  <p:sldSz cx="9906000" cy="6858000" type="A4"/>
  <p:notesSz cx="6799263" cy="99298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Standaardsectie" id="{F8313916-89C9-4D4F-81F3-F15B7E0515F2}">
          <p14:sldIdLst/>
        </p14:section>
        <p14:section name="Standaardsectie" id="{ED11E77A-A659-45EF-886C-F729FF916BA3}">
          <p14:sldIdLst/>
        </p14:section>
        <p14:section name="Naamloze sectie" id="{5C1AC25F-6B7C-4AF0-8E9D-322FB840362B}">
          <p14:sldIdLst>
            <p14:sldId id="464"/>
            <p14:sldId id="267"/>
            <p14:sldId id="466"/>
            <p14:sldId id="294"/>
            <p14:sldId id="567"/>
            <p14:sldId id="558"/>
            <p14:sldId id="257"/>
            <p14:sldId id="560"/>
            <p14:sldId id="559"/>
            <p14:sldId id="562"/>
            <p14:sldId id="564"/>
            <p14:sldId id="565"/>
            <p14:sldId id="566"/>
            <p14:sldId id="554"/>
            <p14:sldId id="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63"/>
    <a:srgbClr val="CC0000"/>
    <a:srgbClr val="FF0000"/>
    <a:srgbClr val="5D018F"/>
    <a:srgbClr val="491966"/>
    <a:srgbClr val="F0F0F0"/>
    <a:srgbClr val="EBEBEB"/>
    <a:srgbClr val="C6D0DA"/>
    <a:srgbClr val="006766"/>
    <a:srgbClr val="A8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060D2-67BD-4460-B36B-9AAC28FA490E}" v="291" dt="2019-08-14T10:15:18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44" autoAdjust="0"/>
  </p:normalViewPr>
  <p:slideViewPr>
    <p:cSldViewPr snapToGrid="0">
      <p:cViewPr varScale="1">
        <p:scale>
          <a:sx n="76" d="100"/>
          <a:sy n="76" d="100"/>
        </p:scale>
        <p:origin x="1188" y="96"/>
      </p:cViewPr>
      <p:guideLst>
        <p:guide orient="horz" pos="34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5895" y="9204325"/>
            <a:ext cx="569088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1" tIns="46010" rIns="92021" bIns="460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endParaRPr lang="nl-NL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nl-NL">
                <a:latin typeface="Century Gothic" panose="020B0502020202020204" pitchFamily="34" charset="0"/>
              </a:rPr>
              <a:t>© NIMO Project Management Instituut	</a:t>
            </a:r>
            <a:endParaRPr lang="nl-NL" sz="1200">
              <a:latin typeface="Century Gothic" panose="020B0502020202020204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13179" y="611188"/>
            <a:ext cx="6184039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21" tIns="46010" rIns="92021" bIns="46010" anchor="ctr"/>
          <a:lstStyle/>
          <a:p>
            <a:pPr eaLnBrk="0" hangingPunct="0">
              <a:defRPr/>
            </a:pPr>
            <a:endParaRPr lang="nl-NL">
              <a:latin typeface="Times" pitchFamily="-106" charset="0"/>
              <a:ea typeface="+mn-ea"/>
              <a:cs typeface="+mn-cs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307613" y="9072124"/>
            <a:ext cx="6184039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21" tIns="46010" rIns="92021" bIns="46010" anchor="ctr"/>
          <a:lstStyle/>
          <a:p>
            <a:pPr eaLnBrk="0" hangingPunct="0">
              <a:defRPr/>
            </a:pPr>
            <a:endParaRPr lang="nl-NL">
              <a:latin typeface="Times" pitchFamily="-106" charset="0"/>
              <a:ea typeface="+mn-ea"/>
              <a:cs typeface="+mn-cs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804094" y="9307516"/>
            <a:ext cx="7551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21" tIns="46010" rIns="92021" bIns="4601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28350503-3B8F-4971-B5A1-A68C9B58A04D}" type="slidenum">
              <a:rPr lang="nl-NL" sz="900">
                <a:latin typeface="Century Gothic" panose="020B0502020202020204" pitchFamily="34" charset="0"/>
                <a:ea typeface="ＭＳ Ｐゴシック" pitchFamily="-106" charset="-128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‹nr.›</a:t>
            </a:fld>
            <a:endParaRPr lang="nl-NL" sz="900">
              <a:latin typeface="Century Gothic" panose="020B0502020202020204" pitchFamily="34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ijdelijke aanduiding voor koptekst 6"/>
          <p:cNvSpPr>
            <a:spLocks noGrp="1"/>
          </p:cNvSpPr>
          <p:nvPr>
            <p:ph type="hdr" sz="quarter"/>
          </p:nvPr>
        </p:nvSpPr>
        <p:spPr>
          <a:xfrm>
            <a:off x="370408" y="176214"/>
            <a:ext cx="3397246" cy="280987"/>
          </a:xfrm>
          <a:prstGeom prst="rect">
            <a:avLst/>
          </a:prstGeom>
        </p:spPr>
        <p:txBody>
          <a:bodyPr vert="horz" lIns="91471" tIns="45736" rIns="91471" bIns="45736" rtlCol="0"/>
          <a:lstStyle>
            <a:lvl1pPr algn="l" eaLnBrk="0" hangingPunct="0">
              <a:defRPr sz="1200" dirty="0">
                <a:latin typeface="Aria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nl-NL">
                <a:latin typeface="Century Gothic" panose="020B0502020202020204" pitchFamily="34" charset="0"/>
              </a:rPr>
              <a:t>  </a:t>
            </a:r>
            <a:endParaRPr lang="nl-NL" u="sng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65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915988"/>
            <a:ext cx="538321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02048" y="395289"/>
            <a:ext cx="5967836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21" tIns="46010" rIns="92021" bIns="46010"/>
          <a:lstStyle/>
          <a:p>
            <a:pPr eaLnBrk="0" hangingPunct="0">
              <a:defRPr/>
            </a:pPr>
            <a:r>
              <a:rPr lang="nl-NL" sz="1200" err="1">
                <a:ea typeface="ＭＳ Ｐゴシック" pitchFamily="-106" charset="-128"/>
                <a:cs typeface="+mn-cs"/>
              </a:rPr>
              <a:t>AgilePM</a:t>
            </a:r>
            <a:r>
              <a:rPr lang="nl-NL" sz="1200">
                <a:ea typeface="ＭＳ Ｐゴシック" pitchFamily="-106" charset="-128"/>
                <a:cs typeface="+mn-cs"/>
              </a:rPr>
              <a:t> v1.0</a:t>
            </a:r>
            <a:endParaRPr lang="nl-NL" sz="1200" u="sng">
              <a:latin typeface="Times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02051" y="687388"/>
            <a:ext cx="6269883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21" tIns="46010" rIns="92021" bIns="46010" anchor="ctr"/>
          <a:lstStyle/>
          <a:p>
            <a:pPr eaLnBrk="0" hangingPunct="0">
              <a:defRPr/>
            </a:pPr>
            <a:endParaRPr lang="nl-NL">
              <a:latin typeface="Times" pitchFamily="-106" charset="0"/>
              <a:ea typeface="+mn-ea"/>
              <a:cs typeface="+mn-cs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78356" y="9242425"/>
            <a:ext cx="6193577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21" tIns="46010" rIns="92021" bIns="46010" anchor="ctr"/>
          <a:lstStyle/>
          <a:p>
            <a:pPr eaLnBrk="0" hangingPunct="0">
              <a:defRPr/>
            </a:pPr>
            <a:endParaRPr lang="nl-NL">
              <a:latin typeface="Times" pitchFamily="-106" charset="0"/>
              <a:ea typeface="+mn-ea"/>
              <a:cs typeface="+mn-cs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02048" y="9140825"/>
            <a:ext cx="596863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21" tIns="46010" rIns="92021" bIns="46010" anchor="b"/>
          <a:lstStyle/>
          <a:p>
            <a:pPr eaLnBrk="0" hangingPunct="0">
              <a:defRPr/>
            </a:pPr>
            <a:r>
              <a:rPr lang="nl-NL" sz="900">
                <a:ea typeface="ＭＳ Ｐゴシック" pitchFamily="-106" charset="-128"/>
                <a:cs typeface="+mn-cs"/>
              </a:rPr>
              <a:t>© NIMO Project Management Instituut	versie</a:t>
            </a:r>
            <a:r>
              <a:rPr lang="nl-NL" sz="900" baseline="0">
                <a:ea typeface="ＭＳ Ｐゴシック" pitchFamily="-106" charset="-128"/>
                <a:cs typeface="+mn-cs"/>
              </a:rPr>
              <a:t> 2018</a:t>
            </a:r>
            <a:endParaRPr lang="nl-NL" sz="1200">
              <a:latin typeface="Times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893119" y="9242426"/>
            <a:ext cx="755120" cy="2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21" tIns="46010" rIns="92021" bIns="4601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689211C3-C035-45A8-81C6-F0D39AB1274D}" type="slidenum">
              <a:rPr lang="nl-NL" sz="900">
                <a:ea typeface="ＭＳ Ｐゴシック" pitchFamily="-106" charset="-128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‹nr.›</a:t>
            </a:fld>
            <a:endParaRPr lang="nl-NL" sz="900"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057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r>
              <a:rPr lang="nl-NL" dirty="0"/>
              <a:t>En een plan 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8" rIns="91435" bIns="45718"/>
          <a:lstStyle/>
          <a:p>
            <a:fld id="{DBEA7F79-CDD3-4D31-A921-1934E1833DF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8" rIns="91435" bIns="45718"/>
          <a:lstStyle/>
          <a:p>
            <a:fld id="{DBEA7F79-CDD3-4D31-A921-1934E1833DF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2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NIMO PMI</a:t>
            </a:r>
          </a:p>
        </p:txBody>
      </p:sp>
    </p:spTree>
    <p:extLst>
      <p:ext uri="{BB962C8B-B14F-4D97-AF65-F5344CB8AC3E}">
        <p14:creationId xmlns:p14="http://schemas.microsoft.com/office/powerpoint/2010/main" val="317929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R&amp;D projecten, IT projecten</a:t>
            </a:r>
          </a:p>
        </p:txBody>
      </p:sp>
    </p:spTree>
    <p:extLst>
      <p:ext uri="{BB962C8B-B14F-4D97-AF65-F5344CB8AC3E}">
        <p14:creationId xmlns:p14="http://schemas.microsoft.com/office/powerpoint/2010/main" val="293374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Vraag deelnemers om voorbeelden van ieder ?</a:t>
            </a:r>
          </a:p>
          <a:p>
            <a:pPr marL="0" indent="0">
              <a:buNone/>
            </a:pPr>
            <a:r>
              <a:rPr lang="nl-NL" dirty="0"/>
              <a:t>Management fasering</a:t>
            </a:r>
          </a:p>
          <a:p>
            <a:r>
              <a:rPr lang="nl-NL" b="0" dirty="0"/>
              <a:t>management gates,</a:t>
            </a:r>
          </a:p>
          <a:p>
            <a:r>
              <a:rPr lang="nl-NL" b="0" dirty="0"/>
              <a:t>Budgetrondes,</a:t>
            </a:r>
          </a:p>
          <a:p>
            <a:r>
              <a:rPr lang="nl-NL" b="0" dirty="0"/>
              <a:t>geplande verkiezingen,</a:t>
            </a:r>
          </a:p>
          <a:p>
            <a:r>
              <a:rPr lang="nl-NL" b="0" dirty="0"/>
              <a:t>mate van onzekerheid,</a:t>
            </a:r>
          </a:p>
          <a:p>
            <a:r>
              <a:rPr lang="nl-NL" b="0" dirty="0"/>
              <a:t>concurrentiegedrag,</a:t>
            </a:r>
          </a:p>
          <a:p>
            <a:r>
              <a:rPr lang="nl-NL" b="0" dirty="0"/>
              <a:t>25% en 50% van het budget besteed.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kern="0" dirty="0"/>
              <a:t>Technische fasering</a:t>
            </a:r>
          </a:p>
          <a:p>
            <a:r>
              <a:rPr lang="nl-NL" b="0" kern="0" dirty="0"/>
              <a:t>uitslag bodemonderzoek</a:t>
            </a:r>
          </a:p>
          <a:p>
            <a:r>
              <a:rPr lang="nl-NL" b="0" kern="0" dirty="0"/>
              <a:t>oplevering functioneel ontwerp</a:t>
            </a:r>
          </a:p>
          <a:p>
            <a:r>
              <a:rPr lang="nl-NL" b="0" kern="0" dirty="0"/>
              <a:t>oplevering technisch ontwerp</a:t>
            </a:r>
          </a:p>
          <a:p>
            <a:r>
              <a:rPr lang="nl-NL" b="0" kern="0" dirty="0"/>
              <a:t>sleuteloverdracht</a:t>
            </a:r>
          </a:p>
          <a:p>
            <a:r>
              <a:rPr lang="nl-NL" b="0" kern="0" dirty="0"/>
              <a:t>het dak zit er op 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366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LEAN DMAIC is een voorbeeld van lineaire fasering</a:t>
            </a:r>
          </a:p>
          <a:p>
            <a:r>
              <a:rPr lang="nl-NL" dirty="0"/>
              <a:t>Voordeel: </a:t>
            </a:r>
            <a:r>
              <a:rPr lang="nl-NL" dirty="0" err="1"/>
              <a:t>RfC’s</a:t>
            </a:r>
            <a:r>
              <a:rPr lang="nl-NL" dirty="0"/>
              <a:t> zijn ‘</a:t>
            </a:r>
            <a:r>
              <a:rPr lang="nl-NL" dirty="0" err="1"/>
              <a:t>relelijk</a:t>
            </a:r>
            <a:r>
              <a:rPr lang="nl-NL" dirty="0"/>
              <a:t> eenvoudig’ te </a:t>
            </a:r>
            <a:r>
              <a:rPr lang="nl-NL" dirty="0" err="1"/>
              <a:t>analyeren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068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Nadeel: </a:t>
            </a:r>
            <a:r>
              <a:rPr lang="nl-NL" dirty="0" err="1"/>
              <a:t>RfC’s</a:t>
            </a:r>
            <a:r>
              <a:rPr lang="nl-NL" dirty="0"/>
              <a:t> zijn erg lastig.</a:t>
            </a:r>
          </a:p>
        </p:txBody>
      </p:sp>
    </p:spTree>
    <p:extLst>
      <p:ext uri="{BB962C8B-B14F-4D97-AF65-F5344CB8AC3E}">
        <p14:creationId xmlns:p14="http://schemas.microsoft.com/office/powerpoint/2010/main" val="428054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sz="900" b="0" i="0" kern="1200" dirty="0"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Deze manier van werken en ontwikkelen komt men bijvoorbeeld in de auto-industrie tegen, waar eerst een standaard type wordt ontwikkeld en vervolgens het assortiment wordt aangepast met verschillende andere types. Of bij de ontwikkeling van een informatiesysteem, dat eerst binnen 1 afdeling wordt geïntroduceerd, daarna binnen 1 vestiging en tenslotte in het hele bedrijf. </a:t>
            </a:r>
          </a:p>
          <a:p>
            <a:r>
              <a:rPr lang="nl-NL" sz="900" b="0" i="0" kern="1200" dirty="0"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Een belangrijk nadeel van cyclisch faseren is dat tijd en geld in het project lastig te beheersen zijn. Bovendien is het lastig te bepalen wanneer iets goed genoeg is; men kan namelijk eindeloos door blijven gaan met verbeteren.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553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Lastige uitdaging : De Kwaliteit is variabel. Wanneer is iets ‘goed genoeg’ . Dit vraag ‘gewenning’.</a:t>
            </a:r>
          </a:p>
        </p:txBody>
      </p:sp>
    </p:spTree>
    <p:extLst>
      <p:ext uri="{BB962C8B-B14F-4D97-AF65-F5344CB8AC3E}">
        <p14:creationId xmlns:p14="http://schemas.microsoft.com/office/powerpoint/2010/main" val="360463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90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9915" y="1339850"/>
            <a:ext cx="42640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86338" y="1339850"/>
            <a:ext cx="426561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1339850"/>
            <a:ext cx="85058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65088"/>
            <a:ext cx="91963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906000" cy="88900"/>
          </a:xfrm>
          <a:prstGeom prst="rect">
            <a:avLst/>
          </a:prstGeom>
          <a:solidFill>
            <a:srgbClr val="5D01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058" name="Oval 34"/>
          <p:cNvSpPr>
            <a:spLocks noChangeArrowheads="1"/>
          </p:cNvSpPr>
          <p:nvPr/>
        </p:nvSpPr>
        <p:spPr bwMode="auto">
          <a:xfrm>
            <a:off x="171450" y="6340475"/>
            <a:ext cx="304800" cy="292100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latin typeface="Century Gothic" panose="020B0502020202020204" pitchFamily="34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8900" y="6361113"/>
            <a:ext cx="4699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fld id="{393727C0-F55B-4216-BFA8-523F8C93B0A2}" type="slidenum">
              <a:rPr lang="nl-NL" sz="1000">
                <a:solidFill>
                  <a:schemeClr val="tx1"/>
                </a:solidFill>
                <a:ea typeface="ＭＳ Ｐゴシック" pitchFamily="-106" charset="-128"/>
                <a:cs typeface="+mn-cs"/>
              </a:rPr>
              <a:pPr algn="ctr" eaLnBrk="0" hangingPunct="0">
                <a:defRPr/>
              </a:pPr>
              <a:t>‹nr.›</a:t>
            </a:fld>
            <a:endParaRPr lang="nl-NL" sz="1000">
              <a:solidFill>
                <a:schemeClr val="tx1"/>
              </a:solidFill>
              <a:ea typeface="ＭＳ Ｐゴシック" pitchFamily="-106" charset="-128"/>
              <a:cs typeface="+mn-cs"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6769100"/>
            <a:ext cx="9906000" cy="88900"/>
          </a:xfrm>
          <a:prstGeom prst="rect">
            <a:avLst/>
          </a:prstGeom>
          <a:solidFill>
            <a:srgbClr val="5D01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pitchFamily="-106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5129" name="Picture 12" descr="NIMO-logo-2008-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2138" y="6186488"/>
            <a:ext cx="14827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858838"/>
            <a:ext cx="9906000" cy="0"/>
          </a:xfrm>
          <a:prstGeom prst="line">
            <a:avLst/>
          </a:prstGeom>
          <a:noFill/>
          <a:ln w="9525">
            <a:solidFill>
              <a:srgbClr val="B00063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nl-NL">
              <a:latin typeface="Times" pitchFamily="-106" charset="0"/>
              <a:ea typeface="ＭＳ Ｐゴシック" pitchFamily="-10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69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entury Gothic" panose="020B0502020202020204" pitchFamily="34" charset="0"/>
          <a:ea typeface="ＭＳ Ｐゴシック" pitchFamily="-106" charset="-128"/>
          <a:cs typeface="Century Gothic" panose="020B0502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B00063"/>
          </a:solidFill>
          <a:latin typeface="Arial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B00063"/>
          </a:solidFill>
          <a:latin typeface="Arial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B00063"/>
          </a:solidFill>
          <a:latin typeface="Arial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B00063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entury Gothic" panose="020B0502020202020204" pitchFamily="34" charset="0"/>
          <a:ea typeface="ＭＳ Ｐゴシック" pitchFamily="-106" charset="-128"/>
          <a:cs typeface="Century Gothic" panose="020B0502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entury Gothic" panose="020B0502020202020204" pitchFamily="34" charset="0"/>
          <a:ea typeface="ＭＳ Ｐゴシック" pitchFamily="-106" charset="-128"/>
          <a:cs typeface="Century Gothic" panose="020B0502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Century Gothic" panose="020B0502020202020204" pitchFamily="34" charset="0"/>
          <a:ea typeface="ＭＳ Ｐゴシック" pitchFamily="-106" charset="-128"/>
          <a:cs typeface="Century Gothic" panose="020B0502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entury Gothic" panose="020B0502020202020204" pitchFamily="34" charset="0"/>
          <a:ea typeface="ＭＳ Ｐゴシック" pitchFamily="-106" charset="-128"/>
          <a:cs typeface="Century Gothic" panose="020B0502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Century Gothic" panose="020B0502020202020204" pitchFamily="34" charset="0"/>
          <a:ea typeface="ＭＳ Ｐゴシック" pitchFamily="-106" charset="-128"/>
          <a:cs typeface="Century Gothic" panose="020B0502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rgbClr val="491966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rgbClr val="491966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rgbClr val="491966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rgbClr val="491966"/>
          </a:solidFill>
          <a:latin typeface="+mn-lt"/>
          <a:ea typeface="ＭＳ Ｐゴシック" pitchFamily="-106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nimo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archive.nationalarchives.gov.uk/20110822131337/http:/www.ogc.gov.uk/what_is_ogc_gateway_review.as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67B2720-9DF5-4A32-8420-E6301787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32483" y="1047470"/>
            <a:ext cx="7851775" cy="295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1E373DB-5045-4F67-A451-80D9CAD4AA28}"/>
              </a:ext>
            </a:extLst>
          </p:cNvPr>
          <p:cNvSpPr txBox="1">
            <a:spLocks/>
          </p:cNvSpPr>
          <p:nvPr/>
        </p:nvSpPr>
        <p:spPr>
          <a:xfrm>
            <a:off x="995027" y="5655983"/>
            <a:ext cx="785177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i="1" dirty="0">
                <a:latin typeface="Century Gothic" panose="020B0502020202020204" pitchFamily="34" charset="0"/>
              </a:rPr>
              <a:t>Welkom! Nog even geduld….we starten om 13:15</a:t>
            </a:r>
          </a:p>
          <a:p>
            <a:r>
              <a:rPr lang="nl-NL" sz="1600" i="1" dirty="0">
                <a:latin typeface="Century Gothic" panose="020B0502020202020204" pitchFamily="34" charset="0"/>
              </a:rPr>
              <a:t>(Svp video en microfoon inschakelen)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EDD0B84-594A-4DF0-A56A-9CAF2214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5088"/>
            <a:ext cx="9196387" cy="765175"/>
          </a:xfrm>
        </p:spPr>
        <p:txBody>
          <a:bodyPr anchor="ctr"/>
          <a:lstStyle/>
          <a:p>
            <a:r>
              <a:rPr lang="nl-NL" sz="2800" dirty="0">
                <a:latin typeface="Century Gothic"/>
                <a:ea typeface="ＭＳ Ｐゴシック"/>
              </a:rPr>
              <a:t>NIMO Summerschool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1C534B-F16D-48EE-A187-621FA9787054}"/>
              </a:ext>
            </a:extLst>
          </p:cNvPr>
          <p:cNvSpPr txBox="1">
            <a:spLocks/>
          </p:cNvSpPr>
          <p:nvPr/>
        </p:nvSpPr>
        <p:spPr>
          <a:xfrm>
            <a:off x="1032482" y="4143814"/>
            <a:ext cx="7851775" cy="1224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latin typeface="Century Gothic"/>
              </a:rPr>
              <a:t>NIMO </a:t>
            </a:r>
            <a:r>
              <a:rPr lang="nl-NL" sz="2400" dirty="0" err="1">
                <a:latin typeface="Century Gothic"/>
              </a:rPr>
              <a:t>webinar</a:t>
            </a:r>
            <a:r>
              <a:rPr lang="nl-NL" sz="2400" dirty="0">
                <a:latin typeface="Century Gothic"/>
              </a:rPr>
              <a:t> #6 van 8: </a:t>
            </a:r>
            <a:endParaRPr lang="nl-NL" sz="2400" dirty="0">
              <a:latin typeface="Century Gothic" panose="020B0502020202020204" pitchFamily="34" charset="0"/>
            </a:endParaRPr>
          </a:p>
          <a:p>
            <a:endParaRPr lang="nl-NL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r>
              <a:rPr lang="nl-NL" sz="2400" b="1" dirty="0">
                <a:solidFill>
                  <a:srgbClr val="AB317F"/>
                </a:solidFill>
                <a:latin typeface="Century Gothic" panose="020B0502020202020204" pitchFamily="34" charset="0"/>
              </a:rPr>
              <a:t>Fasering</a:t>
            </a:r>
            <a:endParaRPr lang="nl-NL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F89704-4DD2-4067-BEC6-B12B90EC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748" y="4307913"/>
            <a:ext cx="2550694" cy="13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7183C-5679-4D3A-BC68-1571E101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Lineaire fasering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F6C26-BEB5-4BF6-A285-B078037D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0" dirty="0"/>
              <a:t>De fasen worden éénmalig en na elkaar uitgevoerd. </a:t>
            </a:r>
          </a:p>
          <a:p>
            <a:r>
              <a:rPr lang="nl-NL" sz="2000" b="0" dirty="0"/>
              <a:t>Na elke fase volgt een Go/No-Go.</a:t>
            </a:r>
          </a:p>
          <a:p>
            <a:r>
              <a:rPr lang="nl-NL" sz="2000" b="0" dirty="0"/>
              <a:t>Bij uitstek geschikt voor projecten waarbij:</a:t>
            </a:r>
          </a:p>
          <a:p>
            <a:pPr lvl="1" indent="-385763">
              <a:buSzPct val="50000"/>
              <a:buFont typeface="Wingdings" panose="05000000000000000000" pitchFamily="2" charset="2"/>
              <a:buChar char="q"/>
            </a:pPr>
            <a:r>
              <a:rPr lang="nl-NL" sz="1800" b="0" dirty="0"/>
              <a:t>in een vroeg stadium het eindresultaat kan worden vastgelegd,</a:t>
            </a:r>
          </a:p>
          <a:p>
            <a:pPr lvl="1" indent="-385763">
              <a:buSzPct val="50000"/>
              <a:buFont typeface="Wingdings" panose="05000000000000000000" pitchFamily="2" charset="2"/>
              <a:buChar char="q"/>
            </a:pPr>
            <a:r>
              <a:rPr lang="nl-NL" sz="1800" b="0" dirty="0"/>
              <a:t>de mate van onzekerheid laag is,</a:t>
            </a:r>
          </a:p>
          <a:p>
            <a:pPr lvl="1" indent="-385763">
              <a:buSzPct val="50000"/>
              <a:buFont typeface="Wingdings" panose="05000000000000000000" pitchFamily="2" charset="2"/>
              <a:buChar char="q"/>
            </a:pPr>
            <a:r>
              <a:rPr lang="nl-NL" sz="1800" b="0" dirty="0"/>
              <a:t>en de uitkomst voorspelbaar.</a:t>
            </a:r>
          </a:p>
          <a:p>
            <a:pPr marL="0" indent="0">
              <a:buNone/>
            </a:pPr>
            <a:endParaRPr lang="nl-NL" b="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D30B93B-416B-4675-BA36-35381E11789E}"/>
              </a:ext>
            </a:extLst>
          </p:cNvPr>
          <p:cNvGrpSpPr/>
          <p:nvPr/>
        </p:nvGrpSpPr>
        <p:grpSpPr>
          <a:xfrm>
            <a:off x="1026757" y="4143208"/>
            <a:ext cx="6574660" cy="1219020"/>
            <a:chOff x="5988447" y="1835021"/>
            <a:chExt cx="3345920" cy="620374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23C194F0-0C78-4A41-AA0D-1FBB6640769E}"/>
                </a:ext>
              </a:extLst>
            </p:cNvPr>
            <p:cNvCxnSpPr/>
            <p:nvPr/>
          </p:nvCxnSpPr>
          <p:spPr bwMode="auto">
            <a:xfrm>
              <a:off x="6094007" y="1835021"/>
              <a:ext cx="1080120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44752C8-3372-40D1-A3EA-EE3C1DBECC4D}"/>
                </a:ext>
              </a:extLst>
            </p:cNvPr>
            <p:cNvCxnSpPr/>
            <p:nvPr/>
          </p:nvCxnSpPr>
          <p:spPr bwMode="auto">
            <a:xfrm>
              <a:off x="7174127" y="2036977"/>
              <a:ext cx="1080120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83191F8-8B55-4B19-A400-E7BAFF8555DD}"/>
                </a:ext>
              </a:extLst>
            </p:cNvPr>
            <p:cNvCxnSpPr/>
            <p:nvPr/>
          </p:nvCxnSpPr>
          <p:spPr bwMode="auto">
            <a:xfrm>
              <a:off x="8254247" y="2251333"/>
              <a:ext cx="1080120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2E9FC17E-AF9A-406A-AD54-B0E7D83C36C2}"/>
                </a:ext>
              </a:extLst>
            </p:cNvPr>
            <p:cNvSpPr txBox="1"/>
            <p:nvPr/>
          </p:nvSpPr>
          <p:spPr>
            <a:xfrm>
              <a:off x="5988447" y="1871483"/>
              <a:ext cx="668292" cy="18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dirty="0"/>
                <a:t>Grondwerk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0B0B510D-2E68-45EA-BE35-DDE952C035ED}"/>
                </a:ext>
              </a:extLst>
            </p:cNvPr>
            <p:cNvSpPr txBox="1"/>
            <p:nvPr/>
          </p:nvSpPr>
          <p:spPr>
            <a:xfrm>
              <a:off x="7323957" y="2051413"/>
              <a:ext cx="563872" cy="18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dirty="0"/>
                <a:t>Exterieur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DC94227B-6780-4CBA-945C-1C47B412427A}"/>
                </a:ext>
              </a:extLst>
            </p:cNvPr>
            <p:cNvSpPr txBox="1"/>
            <p:nvPr/>
          </p:nvSpPr>
          <p:spPr>
            <a:xfrm>
              <a:off x="8442895" y="2267438"/>
              <a:ext cx="524714" cy="187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dirty="0"/>
                <a:t>Interieur</a:t>
              </a:r>
            </a:p>
          </p:txBody>
        </p:sp>
        <p:cxnSp>
          <p:nvCxnSpPr>
            <p:cNvPr id="12" name="Gekromde verbindingslijn 21">
              <a:extLst>
                <a:ext uri="{FF2B5EF4-FFF2-40B4-BE49-F238E27FC236}">
                  <a16:creationId xmlns:a16="http://schemas.microsoft.com/office/drawing/2014/main" id="{8B810051-6C53-4C6F-BE87-6A693DBF6EB6}"/>
                </a:ext>
              </a:extLst>
            </p:cNvPr>
            <p:cNvCxnSpPr/>
            <p:nvPr/>
          </p:nvCxnSpPr>
          <p:spPr bwMode="auto">
            <a:xfrm rot="16200000" flipH="1">
              <a:off x="7102119" y="1907029"/>
              <a:ext cx="216024" cy="72008"/>
            </a:xfrm>
            <a:prstGeom prst="curvedConnector3">
              <a:avLst>
                <a:gd name="adj1" fmla="val 9435"/>
              </a:avLst>
            </a:prstGeom>
            <a:noFill/>
            <a:ln w="317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Gekromde verbindingslijn 29">
              <a:extLst>
                <a:ext uri="{FF2B5EF4-FFF2-40B4-BE49-F238E27FC236}">
                  <a16:creationId xmlns:a16="http://schemas.microsoft.com/office/drawing/2014/main" id="{261B3227-4CD8-46E1-8295-F4A9BD94D262}"/>
                </a:ext>
              </a:extLst>
            </p:cNvPr>
            <p:cNvCxnSpPr/>
            <p:nvPr/>
          </p:nvCxnSpPr>
          <p:spPr bwMode="auto">
            <a:xfrm rot="16200000" flipH="1">
              <a:off x="8182239" y="2123053"/>
              <a:ext cx="216024" cy="72008"/>
            </a:xfrm>
            <a:prstGeom prst="curvedConnector3">
              <a:avLst>
                <a:gd name="adj1" fmla="val 9435"/>
              </a:avLst>
            </a:prstGeom>
            <a:noFill/>
            <a:ln w="317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628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7183C-5679-4D3A-BC68-1571E101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Parallelle fasering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F6C26-BEB5-4BF6-A285-B078037D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39850"/>
            <a:ext cx="8505825" cy="1909977"/>
          </a:xfrm>
        </p:spPr>
        <p:txBody>
          <a:bodyPr/>
          <a:lstStyle/>
          <a:p>
            <a:r>
              <a:rPr lang="nl-NL" sz="2000" b="0" dirty="0"/>
              <a:t>Bij complexe en omvangrijke projecten. </a:t>
            </a:r>
          </a:p>
          <a:p>
            <a:r>
              <a:rPr lang="nl-NL" sz="2000" b="0" dirty="0"/>
              <a:t>Elk deelproject heeft zijn eigen doorlooptijd per fase. </a:t>
            </a:r>
          </a:p>
          <a:p>
            <a:r>
              <a:rPr lang="nl-NL" sz="2000" b="0" dirty="0"/>
              <a:t>De deelprojecten komen bij elkaar om samen het eindresultaat te vormen</a:t>
            </a:r>
            <a:r>
              <a:rPr lang="nl-NL" b="0" dirty="0"/>
              <a:t>.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795F604-7645-4BDA-B6B0-D1D2D8244C88}"/>
              </a:ext>
            </a:extLst>
          </p:cNvPr>
          <p:cNvSpPr txBox="1">
            <a:spLocks/>
          </p:cNvSpPr>
          <p:nvPr/>
        </p:nvSpPr>
        <p:spPr bwMode="auto">
          <a:xfrm>
            <a:off x="724802" y="3444623"/>
            <a:ext cx="5305296" cy="24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r>
              <a:rPr lang="nl-NL" sz="2000" b="0" kern="0" dirty="0"/>
              <a:t>Voorbeeld: het bouwen van een haven, met als deelprojecten de infrastructuur van de wegen en sporen, bouw van loodsen, bouw van kantoren, beheer en marketing.</a:t>
            </a:r>
          </a:p>
          <a:p>
            <a:r>
              <a:rPr lang="nl-NL" sz="2000" b="0" kern="0" dirty="0"/>
              <a:t>Voorwaarde: ieder deelproject moet een zelfstandige waarde hebben.</a:t>
            </a:r>
            <a:br>
              <a:rPr lang="nl-NL" kern="0" dirty="0"/>
            </a:br>
            <a:endParaRPr lang="nl-NL" b="0" kern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568CF8-BC04-4EE6-AC08-E4B1B4ED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26610"/>
            <a:ext cx="3803650" cy="28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7183C-5679-4D3A-BC68-1571E101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Cyclische fasering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F6C26-BEB5-4BF6-A285-B078037D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52550"/>
            <a:ext cx="8505825" cy="4679950"/>
          </a:xfrm>
        </p:spPr>
        <p:txBody>
          <a:bodyPr wrap="square"/>
          <a:lstStyle/>
          <a:p>
            <a:r>
              <a:rPr lang="nl-NL" sz="2000" b="0" dirty="0"/>
              <a:t>Bij een hoge mate van onzekerheid, zoals onderzoek en innovatie. </a:t>
            </a:r>
          </a:p>
          <a:p>
            <a:r>
              <a:rPr lang="nl-NL" sz="2000" b="0" dirty="0"/>
              <a:t>Versies van een product worden ontwikkeld, getoetst en steeds verder verbeterd.</a:t>
            </a:r>
          </a:p>
          <a:p>
            <a:r>
              <a:rPr lang="nl-NL" sz="2000" b="0" dirty="0"/>
              <a:t>Gebaseerd op het ontwikkelen en toetsen van oplossingen. </a:t>
            </a:r>
          </a:p>
          <a:p>
            <a:r>
              <a:rPr lang="nl-NL" sz="2000" b="0" dirty="0"/>
              <a:t>Bij iedere toetsing kunnen nieuwe wensen en eisen naar boven komen, die in een volgende cyclus worden gerealiseerd.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C5771B-BAB7-4B8E-A1C2-DAD9C5CA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374" y="4547969"/>
            <a:ext cx="4333875" cy="15621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0F32CB3-DA76-43BB-8C00-E9185EC06B89}"/>
              </a:ext>
            </a:extLst>
          </p:cNvPr>
          <p:cNvSpPr txBox="1"/>
          <p:nvPr/>
        </p:nvSpPr>
        <p:spPr>
          <a:xfrm>
            <a:off x="8191500" y="3975100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Prototype 1-n</a:t>
            </a:r>
          </a:p>
        </p:txBody>
      </p:sp>
      <p:sp>
        <p:nvSpPr>
          <p:cNvPr id="6" name="Boog 5">
            <a:extLst>
              <a:ext uri="{FF2B5EF4-FFF2-40B4-BE49-F238E27FC236}">
                <a16:creationId xmlns:a16="http://schemas.microsoft.com/office/drawing/2014/main" id="{AE4EB0FF-7B8E-458C-A376-F07D0EE5F6D7}"/>
              </a:ext>
            </a:extLst>
          </p:cNvPr>
          <p:cNvSpPr/>
          <p:nvPr/>
        </p:nvSpPr>
        <p:spPr bwMode="auto">
          <a:xfrm rot="16200000">
            <a:off x="7861300" y="4191000"/>
            <a:ext cx="685800" cy="660400"/>
          </a:xfrm>
          <a:prstGeom prst="arc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934102-1DA1-4E55-BEE3-CBFFADFA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Timeboxing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2797219-C066-45A6-915B-0E38434B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39850"/>
            <a:ext cx="8505825" cy="32702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000" b="0" dirty="0"/>
              <a:t>Project opdelen in meerdere korte perioden: de zogenaamde </a:t>
            </a:r>
            <a:r>
              <a:rPr lang="nl-NL" sz="2000" b="0" dirty="0" err="1"/>
              <a:t>timeboxes</a:t>
            </a:r>
            <a:r>
              <a:rPr lang="nl-NL" sz="2000" b="0" dirty="0"/>
              <a:t>, iteraties of sprints.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000" b="0" dirty="0"/>
              <a:t>Een kort ‘miniproject’ van 2 tot 4 weken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000" b="0" dirty="0"/>
              <a:t>Hierdoor is een zeer snelle bijsturing van het project mogelijk</a:t>
            </a:r>
          </a:p>
        </p:txBody>
      </p:sp>
      <p:pic>
        <p:nvPicPr>
          <p:cNvPr id="2050" name="Picture 2" descr="Afbeeldingsresultaat voor Timeboxing">
            <a:extLst>
              <a:ext uri="{FF2B5EF4-FFF2-40B4-BE49-F238E27FC236}">
                <a16:creationId xmlns:a16="http://schemas.microsoft.com/office/drawing/2014/main" id="{64160F09-CA3B-4010-BF73-AD3AA013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600381"/>
            <a:ext cx="1219200" cy="7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E2FC787-36C1-44BD-B6AA-1C01BC2EE2E0}"/>
              </a:ext>
            </a:extLst>
          </p:cNvPr>
          <p:cNvSpPr txBox="1"/>
          <p:nvPr/>
        </p:nvSpPr>
        <p:spPr>
          <a:xfrm>
            <a:off x="741062" y="2871920"/>
            <a:ext cx="60300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Voorwaarden</a:t>
            </a:r>
          </a:p>
          <a:p>
            <a:pPr marL="723900" lvl="1" indent="-368300">
              <a:spcBef>
                <a:spcPts val="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nl-NL" sz="2000" dirty="0">
                <a:latin typeface="Century Gothic" panose="020B0502020202020204" pitchFamily="34" charset="0"/>
              </a:rPr>
              <a:t>Het ‘eindproduct’ moet in onderdelen op te delen zijn, waarbij ieder onderdeel een toetsbare ‘waarde’ heeft.</a:t>
            </a:r>
          </a:p>
          <a:p>
            <a:pPr marL="723900" lvl="1" indent="-368300"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nl-NL" sz="2000" dirty="0">
                <a:latin typeface="Century Gothic" panose="020B0502020202020204" pitchFamily="34" charset="0"/>
              </a:rPr>
              <a:t>De uitvoerende teams zijn stabiel gedurende meerdere </a:t>
            </a:r>
            <a:r>
              <a:rPr lang="nl-NL" sz="2000" dirty="0" err="1">
                <a:latin typeface="Century Gothic" panose="020B0502020202020204" pitchFamily="34" charset="0"/>
              </a:rPr>
              <a:t>timeboxes</a:t>
            </a:r>
            <a:r>
              <a:rPr lang="nl-NL" sz="2000" dirty="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988B508-7BE2-4F46-94DA-4CA88BF81A88}"/>
              </a:ext>
            </a:extLst>
          </p:cNvPr>
          <p:cNvGrpSpPr/>
          <p:nvPr/>
        </p:nvGrpSpPr>
        <p:grpSpPr>
          <a:xfrm>
            <a:off x="3739822" y="5460666"/>
            <a:ext cx="5408767" cy="399760"/>
            <a:chOff x="3587422" y="5849552"/>
            <a:chExt cx="5408767" cy="399760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E66FED6E-3641-464A-A301-5FEB26A6A5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7422" y="5849552"/>
              <a:ext cx="1307575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BD611EAD-465A-47E4-99BF-4BC918E1AD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4486" y="5851826"/>
              <a:ext cx="1307575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DDAD16E-6C2A-44C1-B857-96E4DC62A9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21550" y="5854100"/>
              <a:ext cx="1307575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FB565EE2-E6C1-4EF0-8BE9-667B5EFD27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8614" y="5856374"/>
              <a:ext cx="1307575" cy="0"/>
            </a:xfrm>
            <a:prstGeom prst="line">
              <a:avLst/>
            </a:pr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6EE80126-F797-4121-BC28-1431DF06783F}"/>
                </a:ext>
              </a:extLst>
            </p:cNvPr>
            <p:cNvSpPr txBox="1"/>
            <p:nvPr/>
          </p:nvSpPr>
          <p:spPr>
            <a:xfrm>
              <a:off x="6334826" y="5972313"/>
              <a:ext cx="895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Timebox</a:t>
              </a:r>
              <a:r>
                <a:rPr lang="nl-NL" sz="1200" dirty="0"/>
                <a:t> 3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D12817D-4B96-4FD8-8E55-F4314E19AA10}"/>
                </a:ext>
              </a:extLst>
            </p:cNvPr>
            <p:cNvSpPr txBox="1"/>
            <p:nvPr/>
          </p:nvSpPr>
          <p:spPr>
            <a:xfrm>
              <a:off x="4971240" y="5968300"/>
              <a:ext cx="895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Timebox</a:t>
              </a:r>
              <a:r>
                <a:rPr lang="nl-NL" sz="1200" dirty="0"/>
                <a:t> 2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0B40E9E-82EA-42C6-9FDB-C72949CAEE9A}"/>
                </a:ext>
              </a:extLst>
            </p:cNvPr>
            <p:cNvSpPr txBox="1"/>
            <p:nvPr/>
          </p:nvSpPr>
          <p:spPr>
            <a:xfrm>
              <a:off x="3595624" y="5964287"/>
              <a:ext cx="895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Timebox</a:t>
              </a:r>
              <a:r>
                <a:rPr lang="nl-NL" sz="1200" dirty="0"/>
                <a:t> 1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7CF9EAE-D90C-4B2A-ACBE-E2897210A6A2}"/>
                </a:ext>
              </a:extLst>
            </p:cNvPr>
            <p:cNvSpPr txBox="1"/>
            <p:nvPr/>
          </p:nvSpPr>
          <p:spPr>
            <a:xfrm>
              <a:off x="7706420" y="5960274"/>
              <a:ext cx="895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Timebox</a:t>
              </a:r>
              <a:r>
                <a:rPr lang="nl-NL" sz="1200" dirty="0"/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8462A-E52A-467F-9E26-05A3F341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latin typeface="Century Gothic"/>
                <a:ea typeface="ＭＳ Ｐゴシック"/>
              </a:rPr>
              <a:t>Tips &amp; Trucs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3BF5D-141F-42DD-B023-A03B15C0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39850"/>
            <a:ext cx="8891244" cy="467995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Combineer technische en management fasering.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Beperk fasen tot max. 3 maanden doorlooptijd.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Stem vooraf met de stuurgroep én </a:t>
            </a:r>
            <a:r>
              <a:rPr lang="nl-NL" sz="1900" b="0"/>
              <a:t>de uitvoerenden af </a:t>
            </a:r>
            <a:r>
              <a:rPr lang="nl-NL" sz="1900" b="0" dirty="0"/>
              <a:t>welke informatie zij aan het eind van iedere fase nodig hebben om een GO voor de volgende fase te geven.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Beschrijf per fase toetsbare producten (technisch én management).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Maak voor iedere fase een plan, inclusief een claim op resources, en vraag de stuurgroep om zich hieraan te committeren.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Manage de </a:t>
            </a:r>
            <a:r>
              <a:rPr lang="nl-NL" sz="1900" b="0" dirty="0" err="1"/>
              <a:t>fase-overgangen</a:t>
            </a:r>
            <a:r>
              <a:rPr lang="nl-NL" sz="1900" b="0" dirty="0"/>
              <a:t> en bereid tijdig de besluitvorming voor.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NL" sz="1900" b="0" dirty="0"/>
              <a:t>Pas op met (contractuele en/of financiële) verplichtingen. Ga NOOIT verplichtingen aan voor een volgende fase.</a:t>
            </a:r>
          </a:p>
        </p:txBody>
      </p:sp>
    </p:spTree>
    <p:extLst>
      <p:ext uri="{BB962C8B-B14F-4D97-AF65-F5344CB8AC3E}">
        <p14:creationId xmlns:p14="http://schemas.microsoft.com/office/powerpoint/2010/main" val="10660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79452" y="1089025"/>
            <a:ext cx="8441936" cy="162072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nl-NL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NL" sz="2000" b="0" dirty="0"/>
              <a:t>Welke inzichten van dit </a:t>
            </a:r>
            <a:r>
              <a:rPr lang="nl-NL" sz="2000" b="0" dirty="0" err="1"/>
              <a:t>webinar</a:t>
            </a:r>
            <a:r>
              <a:rPr lang="nl-NL" sz="2000" b="0" dirty="0"/>
              <a:t> zijn voor jou nuttig?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l-NL" sz="2000" b="0" dirty="0"/>
              <a:t>Welke belemmeringen zie je nog voor verbetering?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2800" dirty="0">
                <a:latin typeface="Century Gothic"/>
                <a:ea typeface="ＭＳ Ｐゴシック"/>
              </a:rPr>
              <a:t>Evaluatie en vervolgstappen?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2E1066-4506-4A09-A91B-B1173BC3C9AA}"/>
              </a:ext>
            </a:extLst>
          </p:cNvPr>
          <p:cNvSpPr txBox="1">
            <a:spLocks/>
          </p:cNvSpPr>
          <p:nvPr/>
        </p:nvSpPr>
        <p:spPr bwMode="auto">
          <a:xfrm>
            <a:off x="695249" y="2689147"/>
            <a:ext cx="8777770" cy="162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r>
              <a:rPr lang="nl-NL" sz="2000" kern="0" dirty="0">
                <a:latin typeface="Century Gothic" panose="020B0502020202020204" pitchFamily="34" charset="0"/>
              </a:rPr>
              <a:t>Schuif ook aan bij een van onze andere </a:t>
            </a:r>
            <a:r>
              <a:rPr lang="nl-NL" sz="2000" kern="0" dirty="0" err="1">
                <a:latin typeface="Century Gothic" panose="020B0502020202020204" pitchFamily="34" charset="0"/>
              </a:rPr>
              <a:t>webinars</a:t>
            </a:r>
            <a:r>
              <a:rPr lang="nl-NL" sz="2000" kern="0" dirty="0">
                <a:latin typeface="Century Gothic" panose="020B0502020202020204" pitchFamily="34" charset="0"/>
              </a:rPr>
              <a:t>:</a:t>
            </a:r>
          </a:p>
          <a:p>
            <a:pPr marL="422041" lvl="1" indent="0">
              <a:buNone/>
            </a:pPr>
            <a:r>
              <a:rPr lang="nl-NL" kern="0" dirty="0">
                <a:latin typeface="Century Gothic" panose="020B0502020202020204" pitchFamily="34" charset="0"/>
              </a:rPr>
              <a:t> </a:t>
            </a:r>
          </a:p>
          <a:p>
            <a:pPr lvl="1" defTabSz="920750">
              <a:tabLst>
                <a:tab pos="3941763" algn="l"/>
                <a:tab pos="5922963" algn="l"/>
              </a:tabLst>
            </a:pPr>
            <a:r>
              <a:rPr lang="nl-NL" kern="0" dirty="0">
                <a:latin typeface="Century Gothic" panose="020B0502020202020204" pitchFamily="34" charset="0"/>
              </a:rPr>
              <a:t>Situationeel leidinggeven: 	19 augustus  	13:15 – 14:00 </a:t>
            </a:r>
          </a:p>
          <a:p>
            <a:pPr lvl="1" defTabSz="920750">
              <a:tabLst>
                <a:tab pos="3941763" algn="l"/>
                <a:tab pos="5922963" algn="l"/>
              </a:tabLst>
            </a:pPr>
            <a:r>
              <a:rPr lang="nl-NL" kern="0" dirty="0">
                <a:latin typeface="Century Gothic" panose="020B0502020202020204" pitchFamily="34" charset="0"/>
              </a:rPr>
              <a:t>IPMA certificering:	30 augustus	13:15 – 14:00</a:t>
            </a:r>
          </a:p>
          <a:p>
            <a:pPr marL="422041" lvl="1" indent="0">
              <a:buNone/>
            </a:pPr>
            <a:r>
              <a:rPr lang="nl-NL" kern="0" dirty="0">
                <a:latin typeface="Century Gothic" panose="020B0502020202020204" pitchFamily="34" charset="0"/>
              </a:rPr>
              <a:t> </a:t>
            </a:r>
          </a:p>
          <a:p>
            <a:pPr marL="422041" lvl="1" indent="0">
              <a:buNone/>
            </a:pPr>
            <a:endParaRPr lang="nl-NL" kern="0" dirty="0">
              <a:latin typeface="Century Gothic" panose="020B0502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3EEA08-8338-41E9-8B27-1E902511998C}"/>
              </a:ext>
            </a:extLst>
          </p:cNvPr>
          <p:cNvSpPr txBox="1"/>
          <p:nvPr/>
        </p:nvSpPr>
        <p:spPr>
          <a:xfrm>
            <a:off x="851266" y="4559723"/>
            <a:ext cx="822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 dirty="0">
                <a:latin typeface="Century Gothic" panose="020B0502020202020204" pitchFamily="34" charset="0"/>
              </a:rPr>
              <a:t>Wil je verder praten n.a.v. dit </a:t>
            </a:r>
            <a:r>
              <a:rPr lang="nl-NL" sz="1800" i="1" dirty="0" err="1">
                <a:latin typeface="Century Gothic" panose="020B0502020202020204" pitchFamily="34" charset="0"/>
              </a:rPr>
              <a:t>webinar</a:t>
            </a:r>
            <a:r>
              <a:rPr lang="nl-NL" sz="1800" i="1" dirty="0">
                <a:latin typeface="Century Gothic" panose="020B0502020202020204" pitchFamily="34" charset="0"/>
              </a:rPr>
              <a:t>, graag! </a:t>
            </a:r>
          </a:p>
          <a:p>
            <a:r>
              <a:rPr lang="nl-NL" sz="1800" i="1" dirty="0">
                <a:latin typeface="Century Gothic" panose="020B0502020202020204" pitchFamily="34" charset="0"/>
              </a:rPr>
              <a:t>Neem dan contact met ons op via </a:t>
            </a:r>
            <a:r>
              <a:rPr lang="nl-NL" sz="1800" i="1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mail@nimo.nl</a:t>
            </a:r>
            <a:r>
              <a:rPr lang="nl-NL" sz="1800" i="1" dirty="0">
                <a:latin typeface="Century Gothic" panose="020B0502020202020204" pitchFamily="34" charset="0"/>
              </a:rPr>
              <a:t> of 033-4720073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4C3294E-A50F-411C-8243-B938453F64D4}"/>
              </a:ext>
            </a:extLst>
          </p:cNvPr>
          <p:cNvSpPr txBox="1"/>
          <p:nvPr/>
        </p:nvSpPr>
        <p:spPr>
          <a:xfrm>
            <a:off x="851266" y="5347123"/>
            <a:ext cx="835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latin typeface="Century Gothic" panose="020B0502020202020204" pitchFamily="34" charset="0"/>
              </a:rPr>
              <a:t>Kijk voor ‘gateway reviews’ ook ‘ns op: </a:t>
            </a:r>
            <a:r>
              <a:rPr lang="nl-NL" sz="1600" dirty="0">
                <a:latin typeface="Century Gothic" panose="020B0502020202020204" pitchFamily="34" charset="0"/>
                <a:hlinkClick r:id="rId4"/>
              </a:rPr>
              <a:t>https://webarchive.nationalarchives.gov.uk/20110822131337/http://www.ogc.gov.uk/what_is_ogc_gateway_review.asp</a:t>
            </a:r>
            <a:endParaRPr lang="nl-NL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inhoud 3">
            <a:extLst>
              <a:ext uri="{FF2B5EF4-FFF2-40B4-BE49-F238E27FC236}">
                <a16:creationId xmlns:a16="http://schemas.microsoft.com/office/drawing/2014/main" id="{882662D7-FEC2-4412-9CFD-6942AE4799A8}"/>
              </a:ext>
            </a:extLst>
          </p:cNvPr>
          <p:cNvSpPr txBox="1">
            <a:spLocks/>
          </p:cNvSpPr>
          <p:nvPr/>
        </p:nvSpPr>
        <p:spPr>
          <a:xfrm>
            <a:off x="1047751" y="2090675"/>
            <a:ext cx="7374500" cy="27003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Century Gothic" panose="020B0502020202020204" pitchFamily="34" charset="0"/>
              </a:rPr>
              <a:t>Praktisch: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Century Gothic"/>
              </a:rPr>
              <a:t>NIMO Summerschool </a:t>
            </a:r>
            <a:r>
              <a:rPr lang="nl-NL" sz="2000" dirty="0" err="1">
                <a:latin typeface="Century Gothic"/>
              </a:rPr>
              <a:t>webinars</a:t>
            </a:r>
            <a:r>
              <a:rPr lang="nl-NL" sz="2000" dirty="0">
                <a:latin typeface="Century Gothic"/>
              </a:rPr>
              <a:t>:</a:t>
            </a:r>
          </a:p>
          <a:p>
            <a:pPr marL="714375" lvl="1" indent="-257175" algn="l">
              <a:buFont typeface="Arial" panose="020B0604020202020204" pitchFamily="34" charset="0"/>
              <a:buChar char="•"/>
            </a:pPr>
            <a:r>
              <a:rPr lang="nl-NL" dirty="0">
                <a:latin typeface="Century Gothic"/>
              </a:rPr>
              <a:t>rondom een thema</a:t>
            </a:r>
          </a:p>
          <a:p>
            <a:pPr marL="714375" lvl="1" indent="-257175" algn="l">
              <a:buFont typeface="Arial" panose="020B0604020202020204" pitchFamily="34" charset="0"/>
              <a:buChar char="•"/>
            </a:pPr>
            <a:r>
              <a:rPr lang="nl-NL" dirty="0">
                <a:latin typeface="Century Gothic"/>
              </a:rPr>
              <a:t>mensen en ervaringen met elkaar verbinden </a:t>
            </a:r>
            <a:endParaRPr lang="nl-NL" dirty="0">
              <a:latin typeface="Century Gothic" panose="020B0502020202020204" pitchFamily="34" charset="0"/>
            </a:endParaRPr>
          </a:p>
          <a:p>
            <a:pPr marL="714375" lvl="1" indent="-257175" algn="l">
              <a:buFont typeface="Arial" panose="020B0604020202020204" pitchFamily="34" charset="0"/>
              <a:buChar char="•"/>
            </a:pPr>
            <a:r>
              <a:rPr lang="nl-NL" dirty="0">
                <a:latin typeface="Century Gothic"/>
              </a:rPr>
              <a:t>efficiënt, effectief en laagdrempelig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CA2B11E9-F3E5-465D-8083-14F480E0214D}"/>
              </a:ext>
            </a:extLst>
          </p:cNvPr>
          <p:cNvGrpSpPr/>
          <p:nvPr/>
        </p:nvGrpSpPr>
        <p:grpSpPr>
          <a:xfrm>
            <a:off x="2970698" y="1626587"/>
            <a:ext cx="4343334" cy="1141689"/>
            <a:chOff x="2782163" y="4589481"/>
            <a:chExt cx="5791112" cy="1522251"/>
          </a:xfrm>
        </p:grpSpPr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3DA2BAFA-0C70-4049-A1CB-D10F09AB54D8}"/>
                </a:ext>
              </a:extLst>
            </p:cNvPr>
            <p:cNvSpPr/>
            <p:nvPr/>
          </p:nvSpPr>
          <p:spPr>
            <a:xfrm>
              <a:off x="4403698" y="4930931"/>
              <a:ext cx="1180800" cy="1180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id="{CDD9D0C3-D65A-4E7E-9492-6C68679F3FEE}"/>
                </a:ext>
              </a:extLst>
            </p:cNvPr>
            <p:cNvSpPr txBox="1"/>
            <p:nvPr/>
          </p:nvSpPr>
          <p:spPr>
            <a:xfrm>
              <a:off x="4296132" y="4600940"/>
              <a:ext cx="115212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microfoon uit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130F47E0-FC40-4E54-8B3A-08AACF55D357}"/>
                </a:ext>
              </a:extLst>
            </p:cNvPr>
            <p:cNvSpPr txBox="1"/>
            <p:nvPr/>
          </p:nvSpPr>
          <p:spPr>
            <a:xfrm>
              <a:off x="5808301" y="4600940"/>
              <a:ext cx="115212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vragen/chat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Oval 29">
              <a:extLst>
                <a:ext uri="{FF2B5EF4-FFF2-40B4-BE49-F238E27FC236}">
                  <a16:creationId xmlns:a16="http://schemas.microsoft.com/office/drawing/2014/main" id="{DE11B0E3-4688-44FB-B896-5B38C44D21D3}"/>
                </a:ext>
              </a:extLst>
            </p:cNvPr>
            <p:cNvSpPr/>
            <p:nvPr/>
          </p:nvSpPr>
          <p:spPr>
            <a:xfrm>
              <a:off x="5895826" y="4910538"/>
              <a:ext cx="1180800" cy="118079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66" name="TextBox 32">
              <a:extLst>
                <a:ext uri="{FF2B5EF4-FFF2-40B4-BE49-F238E27FC236}">
                  <a16:creationId xmlns:a16="http://schemas.microsoft.com/office/drawing/2014/main" id="{738C990E-C289-4141-87B8-2E2AC9AE2EFA}"/>
                </a:ext>
              </a:extLst>
            </p:cNvPr>
            <p:cNvSpPr txBox="1"/>
            <p:nvPr/>
          </p:nvSpPr>
          <p:spPr>
            <a:xfrm>
              <a:off x="7392477" y="4589481"/>
              <a:ext cx="93610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tijd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7" name="Picture 33">
              <a:extLst>
                <a:ext uri="{FF2B5EF4-FFF2-40B4-BE49-F238E27FC236}">
                  <a16:creationId xmlns:a16="http://schemas.microsoft.com/office/drawing/2014/main" id="{1723BAB2-3ECB-4DF5-BAB2-4F6FA98C0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254" y="4991830"/>
              <a:ext cx="960107" cy="960106"/>
            </a:xfrm>
            <a:prstGeom prst="rect">
              <a:avLst/>
            </a:prstGeom>
          </p:spPr>
        </p:pic>
        <p:sp>
          <p:nvSpPr>
            <p:cNvPr id="68" name="Oval 34">
              <a:extLst>
                <a:ext uri="{FF2B5EF4-FFF2-40B4-BE49-F238E27FC236}">
                  <a16:creationId xmlns:a16="http://schemas.microsoft.com/office/drawing/2014/main" id="{DA961D68-68CB-4133-94BA-B0923554A594}"/>
                </a:ext>
              </a:extLst>
            </p:cNvPr>
            <p:cNvSpPr/>
            <p:nvPr/>
          </p:nvSpPr>
          <p:spPr>
            <a:xfrm>
              <a:off x="7392475" y="4899079"/>
              <a:ext cx="1180800" cy="118079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85" name="Oval 9">
              <a:extLst>
                <a:ext uri="{FF2B5EF4-FFF2-40B4-BE49-F238E27FC236}">
                  <a16:creationId xmlns:a16="http://schemas.microsoft.com/office/drawing/2014/main" id="{67916535-B45A-45F1-9856-225216AB5930}"/>
                </a:ext>
              </a:extLst>
            </p:cNvPr>
            <p:cNvSpPr/>
            <p:nvPr/>
          </p:nvSpPr>
          <p:spPr>
            <a:xfrm>
              <a:off x="2889728" y="4930931"/>
              <a:ext cx="1180800" cy="11808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87" name="TextBox 11">
              <a:extLst>
                <a:ext uri="{FF2B5EF4-FFF2-40B4-BE49-F238E27FC236}">
                  <a16:creationId xmlns:a16="http://schemas.microsoft.com/office/drawing/2014/main" id="{EF40F933-8B63-4E5C-82CC-B0686E1EF9CC}"/>
                </a:ext>
              </a:extLst>
            </p:cNvPr>
            <p:cNvSpPr txBox="1"/>
            <p:nvPr/>
          </p:nvSpPr>
          <p:spPr>
            <a:xfrm>
              <a:off x="2782163" y="4600940"/>
              <a:ext cx="115212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 dirty="0">
                  <a:solidFill>
                    <a:srgbClr val="1D1D1D"/>
                  </a:solidFill>
                  <a:latin typeface="Century Gothic" panose="020B0502020202020204" pitchFamily="34" charset="0"/>
                </a:rPr>
                <a:t>video aan</a:t>
              </a:r>
              <a:endParaRPr lang="en-US" sz="1050" dirty="0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6" name="Afbeelding 95">
              <a:extLst>
                <a:ext uri="{FF2B5EF4-FFF2-40B4-BE49-F238E27FC236}">
                  <a16:creationId xmlns:a16="http://schemas.microsoft.com/office/drawing/2014/main" id="{EF2E7BDE-BA22-44C1-BD1F-245C6176F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076" y="4966522"/>
              <a:ext cx="1104104" cy="1104103"/>
            </a:xfrm>
            <a:prstGeom prst="rect">
              <a:avLst/>
            </a:prstGeom>
          </p:spPr>
        </p:pic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E6BE8501-D151-4F60-AD4E-E61670AD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51342" y="4961447"/>
              <a:ext cx="1085512" cy="1103999"/>
            </a:xfrm>
            <a:prstGeom prst="rect">
              <a:avLst/>
            </a:prstGeom>
          </p:spPr>
        </p:pic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B586F36C-93A4-468F-859B-411D7EB6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latin typeface="Century Gothic"/>
                <a:ea typeface="ＭＳ Ｐゴシック"/>
              </a:rPr>
              <a:t>Hoe werkt het?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9B1A140-23A1-405A-947E-017A8EF46082}"/>
              </a:ext>
            </a:extLst>
          </p:cNvPr>
          <p:cNvGrpSpPr/>
          <p:nvPr/>
        </p:nvGrpSpPr>
        <p:grpSpPr>
          <a:xfrm>
            <a:off x="5502228" y="2273708"/>
            <a:ext cx="492319" cy="369777"/>
            <a:chOff x="5044423" y="5136986"/>
            <a:chExt cx="1177962" cy="914400"/>
          </a:xfrm>
        </p:grpSpPr>
        <p:pic>
          <p:nvPicPr>
            <p:cNvPr id="10" name="Graphic 9" descr="Vraagteken">
              <a:extLst>
                <a:ext uri="{FF2B5EF4-FFF2-40B4-BE49-F238E27FC236}">
                  <a16:creationId xmlns:a16="http://schemas.microsoft.com/office/drawing/2014/main" id="{01EBA067-B970-4786-956C-158A3C3E1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44423" y="5136986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Uitroepteken">
              <a:extLst>
                <a:ext uri="{FF2B5EF4-FFF2-40B4-BE49-F238E27FC236}">
                  <a16:creationId xmlns:a16="http://schemas.microsoft.com/office/drawing/2014/main" id="{2F27F7C0-78C8-43B0-84E2-184CCDEEE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31814" y="5183237"/>
              <a:ext cx="790571" cy="868149"/>
            </a:xfrm>
            <a:prstGeom prst="rect">
              <a:avLst/>
            </a:prstGeom>
          </p:spPr>
        </p:pic>
      </p:grpSp>
      <p:pic>
        <p:nvPicPr>
          <p:cNvPr id="14" name="Graphic 13" descr="Ondertitels">
            <a:extLst>
              <a:ext uri="{FF2B5EF4-FFF2-40B4-BE49-F238E27FC236}">
                <a16:creationId xmlns:a16="http://schemas.microsoft.com/office/drawing/2014/main" id="{4EB783CB-C69C-48F2-ACC4-34FF2730DA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9721" y="1973321"/>
            <a:ext cx="365376" cy="365376"/>
          </a:xfrm>
          <a:prstGeom prst="rect">
            <a:avLst/>
          </a:prstGeom>
        </p:spPr>
      </p:pic>
      <p:pic>
        <p:nvPicPr>
          <p:cNvPr id="43" name="Graphic 42" descr="Ondertitels">
            <a:extLst>
              <a:ext uri="{FF2B5EF4-FFF2-40B4-BE49-F238E27FC236}">
                <a16:creationId xmlns:a16="http://schemas.microsoft.com/office/drawing/2014/main" id="{C8CF12C7-D3C5-46A3-A267-D3D8EFAA9C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751675" y="1971747"/>
            <a:ext cx="365376" cy="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latin typeface="Century Gothic"/>
                <a:ea typeface="ＭＳ Ｐゴシック"/>
              </a:rPr>
              <a:t>Opzet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35106" y="3018532"/>
            <a:ext cx="8505825" cy="2696029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latin typeface="Century Gothic"/>
                <a:ea typeface="ＭＳ Ｐゴシック"/>
              </a:rPr>
              <a:t>Agenda</a:t>
            </a:r>
          </a:p>
          <a:p>
            <a:pPr marL="0" indent="0">
              <a:buNone/>
            </a:pPr>
            <a:endParaRPr lang="nl-NL" sz="2000" dirty="0">
              <a:latin typeface="Century Gothic"/>
              <a:ea typeface="ＭＳ Ｐゴシック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2000" b="0" dirty="0">
                <a:latin typeface="Century Gothic"/>
                <a:ea typeface="ＭＳ Ｐゴシック"/>
              </a:rPr>
              <a:t>Welkom en kennismaking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2000" b="0" dirty="0">
                <a:latin typeface="Century Gothic"/>
                <a:ea typeface="ＭＳ Ｐゴシック"/>
              </a:rPr>
              <a:t>Begrippenkader en soorten fasering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2000" b="0" dirty="0">
                <a:latin typeface="Century Gothic"/>
                <a:ea typeface="ＭＳ Ｐゴシック"/>
              </a:rPr>
              <a:t>Voorbeelden en toepassingen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sz="2000" b="0" dirty="0">
                <a:latin typeface="Century Gothic"/>
                <a:ea typeface="ＭＳ Ｐゴシック"/>
              </a:rPr>
              <a:t>Tips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2A3DB669-E957-4983-8675-3423B9E0AC0F}"/>
              </a:ext>
            </a:extLst>
          </p:cNvPr>
          <p:cNvSpPr txBox="1">
            <a:spLocks/>
          </p:cNvSpPr>
          <p:nvPr/>
        </p:nvSpPr>
        <p:spPr bwMode="auto">
          <a:xfrm>
            <a:off x="712322" y="1014046"/>
            <a:ext cx="8458572" cy="216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000" b="0" i="1" dirty="0"/>
              <a:t>Een fase is tijdspanne binnen een project, afgescheiden van andere tijdspannen, met een vooraf gedefinieerd (deel-) resultaat. 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1600" b="0" i="1" dirty="0"/>
              <a:t>(definities uit IPMA ICB4)</a:t>
            </a:r>
            <a:endParaRPr lang="nl-NL" sz="1600" i="1" dirty="0">
              <a:latin typeface="Century Gothic"/>
              <a:ea typeface="ＭＳ Ｐゴシック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nl-NL" sz="2000" b="0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520E9AB5-3285-4025-87BD-591A1E86954F}"/>
              </a:ext>
            </a:extLst>
          </p:cNvPr>
          <p:cNvSpPr txBox="1">
            <a:spLocks/>
          </p:cNvSpPr>
          <p:nvPr/>
        </p:nvSpPr>
        <p:spPr bwMode="auto">
          <a:xfrm>
            <a:off x="1047752" y="1339850"/>
            <a:ext cx="785153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1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None/>
            </a:pPr>
            <a:r>
              <a:rPr lang="nl-NL" sz="2000" b="0" kern="0" dirty="0">
                <a:latin typeface="Century Gothic"/>
                <a:ea typeface="ＭＳ Ｐゴシック"/>
              </a:rPr>
              <a:t>Wil Hendrickx</a:t>
            </a:r>
          </a:p>
          <a:p>
            <a:pPr marL="316230" indent="-316230"/>
            <a:r>
              <a:rPr lang="nl-NL" sz="2000" b="0" kern="0" dirty="0">
                <a:latin typeface="Century Gothic"/>
                <a:ea typeface="ＭＳ Ｐゴシック"/>
              </a:rPr>
              <a:t>Lead trainer/Adviseur</a:t>
            </a:r>
          </a:p>
          <a:p>
            <a:pPr marL="316230" indent="-316230"/>
            <a:r>
              <a:rPr lang="nl-NL" sz="2000" b="0" kern="0" dirty="0">
                <a:latin typeface="Century Gothic"/>
                <a:ea typeface="ＭＳ Ｐゴシック"/>
              </a:rPr>
              <a:t>Webinar host</a:t>
            </a:r>
          </a:p>
          <a:p>
            <a:pPr marL="0" indent="0">
              <a:buNone/>
            </a:pPr>
            <a:endParaRPr lang="nl-NL" sz="2000" b="0" kern="0" dirty="0">
              <a:latin typeface="Century Gothic"/>
              <a:ea typeface="ＭＳ Ｐゴシック"/>
            </a:endParaRPr>
          </a:p>
          <a:p>
            <a:pPr marL="0" indent="0">
              <a:buNone/>
            </a:pPr>
            <a:r>
              <a:rPr lang="nl-NL" sz="2000" b="0" kern="0" dirty="0">
                <a:latin typeface="Century Gothic"/>
                <a:ea typeface="ＭＳ Ｐゴシック"/>
              </a:rPr>
              <a:t>Hans Treffers</a:t>
            </a:r>
          </a:p>
          <a:p>
            <a:pPr marL="316230" indent="-316230"/>
            <a:r>
              <a:rPr lang="nl-NL" sz="2000" b="0" kern="0" dirty="0">
                <a:latin typeface="Century Gothic"/>
                <a:ea typeface="ＭＳ Ｐゴシック"/>
              </a:rPr>
              <a:t>Directeur en co-host</a:t>
            </a:r>
          </a:p>
          <a:p>
            <a:pPr marL="0" indent="0">
              <a:buNone/>
            </a:pPr>
            <a:endParaRPr lang="nl-NL" sz="2000" b="0" kern="0" dirty="0">
              <a:latin typeface="Century Gothic"/>
              <a:ea typeface="ＭＳ Ｐゴシック"/>
            </a:endParaRPr>
          </a:p>
          <a:p>
            <a:pPr marL="0" indent="0">
              <a:buNone/>
            </a:pPr>
            <a:r>
              <a:rPr lang="nl-NL" sz="2000" b="0" kern="0" dirty="0">
                <a:latin typeface="Century Gothic"/>
                <a:ea typeface="ＭＳ Ｐゴシック"/>
              </a:rPr>
              <a:t>Per deelnemer, HEEL kort !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0" kern="0" dirty="0">
                <a:latin typeface="Century Gothic"/>
                <a:ea typeface="ＭＳ Ｐゴシック"/>
              </a:rPr>
              <a:t>Naam 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0" kern="0" dirty="0">
                <a:latin typeface="Century Gothic"/>
                <a:ea typeface="ＭＳ Ｐゴシック"/>
              </a:rPr>
              <a:t>Organisatie           </a:t>
            </a:r>
            <a:endParaRPr lang="nl-NL" sz="2000" b="0" kern="0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b="0" kern="0" dirty="0">
                <a:latin typeface="Century Gothic"/>
                <a:ea typeface="ＭＳ Ｐゴシック"/>
              </a:rPr>
              <a:t>Rol in je huidige project</a:t>
            </a:r>
          </a:p>
          <a:p>
            <a:pPr marL="0" indent="0">
              <a:buNone/>
            </a:pPr>
            <a:endParaRPr lang="nl-NL" sz="2200" b="0" kern="0" dirty="0"/>
          </a:p>
          <a:p>
            <a:pPr marL="0" indent="0">
              <a:buNone/>
            </a:pPr>
            <a:r>
              <a:rPr lang="nl-NL" sz="1400" b="0" i="1" kern="0" dirty="0">
                <a:latin typeface="Century Gothic"/>
                <a:ea typeface="ＭＳ Ｐゴシック"/>
              </a:rPr>
              <a:t>NB: microfoon aan wanneer je aan de beurt bent  </a:t>
            </a:r>
            <a:r>
              <a:rPr lang="nl-NL" sz="1400" b="0" i="1" kern="0" dirty="0">
                <a:latin typeface="Century Gothic"/>
                <a:ea typeface="ＭＳ Ｐゴシック"/>
                <a:sym typeface="Wingdings" panose="05000000000000000000" pitchFamily="2" charset="2"/>
              </a:rPr>
              <a:t></a:t>
            </a:r>
            <a:endParaRPr lang="nl-NL" sz="1400" b="0" kern="0" dirty="0">
              <a:latin typeface="Century Gothic"/>
              <a:ea typeface="ＭＳ Ｐゴシック"/>
            </a:endParaRPr>
          </a:p>
          <a:p>
            <a:pPr marL="0" indent="0">
              <a:buNone/>
            </a:pPr>
            <a:endParaRPr lang="nl-NL" sz="2200" b="0" kern="0" dirty="0"/>
          </a:p>
          <a:p>
            <a:pPr marL="0" indent="0">
              <a:buNone/>
            </a:pPr>
            <a:endParaRPr lang="nl-NL" sz="2200" b="0" kern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0BA492-C71B-4AB4-99B3-46ABC8F9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latin typeface="Century Gothic"/>
                <a:ea typeface="ＭＳ Ｐゴシック"/>
              </a:rPr>
              <a:t>Even voorstellen:</a:t>
            </a:r>
          </a:p>
        </p:txBody>
      </p:sp>
      <p:pic>
        <p:nvPicPr>
          <p:cNvPr id="8" name="Afbeelding 7" descr="Afbeelding met persoon, binnen, man, zitten&#10;&#10;Automatisch gegenereerde beschrijving">
            <a:extLst>
              <a:ext uri="{FF2B5EF4-FFF2-40B4-BE49-F238E27FC236}">
                <a16:creationId xmlns:a16="http://schemas.microsoft.com/office/drawing/2014/main" id="{8CBC9331-F236-4F4D-A151-4C396631F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29" y="4022113"/>
            <a:ext cx="3633400" cy="194638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F88CFA6-7571-47FE-8547-CE14BA4B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73" y="1114398"/>
            <a:ext cx="1632029" cy="144044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  <a:softEdge rad="63500"/>
          </a:effectLst>
        </p:spPr>
      </p:pic>
      <p:pic>
        <p:nvPicPr>
          <p:cNvPr id="3" name="Afbeelding 2" descr="Afbeelding met persoon, man, muur&#10;&#10;Automatisch gegenereerde beschrijving">
            <a:extLst>
              <a:ext uri="{FF2B5EF4-FFF2-40B4-BE49-F238E27FC236}">
                <a16:creationId xmlns:a16="http://schemas.microsoft.com/office/drawing/2014/main" id="{EC70C41F-9EB3-490B-96AB-E5B92DCC1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141" y="2708849"/>
            <a:ext cx="1741714" cy="11592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604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F558284-FB63-460A-9DC3-EFD92F36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Stellingen …..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905E46F-840D-4362-9B73-21630381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39850"/>
            <a:ext cx="8804746" cy="4679950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nl-NL" b="0" dirty="0"/>
              <a:t>De projectmanager bepaalt de fasering.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nl-NL" b="0" dirty="0"/>
              <a:t>Bij fasering deel je het project (en dus ook het plan, de middelen en het budget) op in hapklare brokken.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nl-NL" b="0" dirty="0"/>
              <a:t>Fasering staat los van beheersing.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nl-NL" b="0" dirty="0"/>
              <a:t>Binnen één organisatie kan maar één faseringsmodel worden gebruikt.</a:t>
            </a:r>
            <a:endParaRPr lang="nl-NL" sz="2800" b="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0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826296-805A-49DC-AFA6-FFEBA405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Fasering vs. Mijlpalen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21188F-8CDE-488F-BF0B-B234BD96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39850"/>
            <a:ext cx="8958400" cy="46799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nl-NL" b="0" dirty="0">
                <a:solidFill>
                  <a:srgbClr val="B00063"/>
                </a:solidFill>
              </a:rPr>
              <a:t>Fase</a:t>
            </a:r>
            <a:br>
              <a:rPr lang="nl-NL" b="0" dirty="0"/>
            </a:br>
            <a:r>
              <a:rPr lang="nl-NL" b="0" dirty="0"/>
              <a:t>Tijdspanne met vooraf gedefinieerd resultaat en een plan, gescheiden van de andere fasen.</a:t>
            </a:r>
            <a:endParaRPr lang="nl-NL" b="0" dirty="0">
              <a:solidFill>
                <a:srgbClr val="B00063"/>
              </a:solidFill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nl-NL" b="0" dirty="0">
                <a:solidFill>
                  <a:srgbClr val="B00063"/>
                </a:solidFill>
              </a:rPr>
              <a:t>Mijlpaal</a:t>
            </a:r>
            <a:br>
              <a:rPr lang="nl-NL" b="0" dirty="0"/>
            </a:br>
            <a:r>
              <a:rPr lang="nl-NL" b="0" dirty="0"/>
              <a:t>Bedoeld om voortgang te meten;  wanneer iets belangrijks af is</a:t>
            </a:r>
            <a:endParaRPr lang="nl-NL" b="0" dirty="0">
              <a:latin typeface="Arial" charset="0"/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nl-NL" b="0" dirty="0">
                <a:solidFill>
                  <a:srgbClr val="B00063"/>
                </a:solidFill>
              </a:rPr>
              <a:t>Beslispunt</a:t>
            </a:r>
            <a:br>
              <a:rPr lang="nl-NL" b="0" dirty="0"/>
            </a:br>
            <a:r>
              <a:rPr lang="nl-NL" b="0" dirty="0"/>
              <a:t>Opdrachtgever beslist om WEL of NIET door te gaan</a:t>
            </a:r>
            <a:endParaRPr lang="nl-NL" b="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0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1918284-14E9-4558-A718-A6550964F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700" y="2399925"/>
            <a:ext cx="3994321" cy="263220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793CD31-A8D6-48E0-89AD-D060B998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>
                <a:latin typeface="Century Gothic"/>
                <a:ea typeface="ＭＳ Ｐゴシック"/>
              </a:rPr>
              <a:t>Waarom faseren 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EC708CA-4FC0-4E29-97D0-5A8BB0252FC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81038" y="1389658"/>
            <a:ext cx="8543925" cy="4719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marL="342900" indent="-342900"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chemeClr val="accent2"/>
                </a:solidFill>
                <a:latin typeface="Trebuchet MS" panose="020B0603020202020204" pitchFamily="34" charset="0"/>
              </a:defRPr>
            </a:lvl1pPr>
            <a:lvl2pPr marL="742950" lvl="1" indent="-285750">
              <a:spcBef>
                <a:spcPts val="4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chemeClr val="accent2"/>
                </a:solidFill>
                <a:latin typeface="Trebuchet MS" panose="020B0603020202020204" pitchFamily="34" charset="0"/>
              </a:defRPr>
            </a:lvl2pPr>
          </a:lstStyle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Complexiteit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reduceren</a:t>
            </a:r>
            <a:endParaRPr lang="en-GB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Onzekerheid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reduceren</a:t>
            </a:r>
            <a:endParaRPr lang="en-GB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Tussentijdse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besluitvorming</a:t>
            </a:r>
            <a:endParaRPr lang="en-GB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Groeperen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ordenen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, in </a:t>
            </a:r>
            <a:b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beheersbare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overzichtelijke</a:t>
            </a:r>
            <a: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brokken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60593-966D-4C80-B047-F9BDAEA2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Basis voor fasering?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9B29E-8C6E-4628-B9A1-DAAE899C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39850"/>
            <a:ext cx="8505825" cy="5060950"/>
          </a:xfrm>
        </p:spPr>
        <p:txBody>
          <a:bodyPr/>
          <a:lstStyle/>
          <a:p>
            <a:r>
              <a:rPr lang="nl-NL" dirty="0"/>
              <a:t>Techniek</a:t>
            </a:r>
            <a:br>
              <a:rPr lang="nl-NL" sz="2000" b="0" dirty="0"/>
            </a:br>
            <a:r>
              <a:rPr lang="nl-NL" sz="2000" b="0" dirty="0"/>
              <a:t>De fasen worden primair ingericht conform de:</a:t>
            </a:r>
          </a:p>
          <a:p>
            <a:pPr lvl="1"/>
            <a:r>
              <a:rPr lang="nl-NL" b="0" dirty="0"/>
              <a:t>tussentijds te nemen beslissingen o.b.v. de kenmerken van de op te leveren (tussen-) producten,</a:t>
            </a:r>
          </a:p>
          <a:p>
            <a:pPr lvl="1"/>
            <a:r>
              <a:rPr lang="nl-NL" b="0" dirty="0"/>
              <a:t>complexiteit van het werk,</a:t>
            </a:r>
          </a:p>
          <a:p>
            <a:pPr lvl="1"/>
            <a:r>
              <a:rPr lang="nl-NL" dirty="0"/>
              <a:t>aard van de werkzaamheden.</a:t>
            </a:r>
          </a:p>
          <a:p>
            <a:pPr lvl="1"/>
            <a:endParaRPr lang="nl-NL" dirty="0"/>
          </a:p>
          <a:p>
            <a:r>
              <a:rPr lang="nl-NL" dirty="0"/>
              <a:t>Management</a:t>
            </a:r>
            <a:endParaRPr lang="nl-NL" sz="2000" dirty="0"/>
          </a:p>
          <a:p>
            <a:pPr lvl="1"/>
            <a:r>
              <a:rPr lang="nl-NL" b="0" dirty="0"/>
              <a:t>De fasen worden ingericht conform door de stuurgroep e/o opdrachtgever te nemen beslissingen.</a:t>
            </a:r>
          </a:p>
          <a:p>
            <a:pPr lvl="1"/>
            <a:r>
              <a:rPr lang="nl-NL" b="0" dirty="0"/>
              <a:t>De business case, externe factoren en de grootste risico’s staan centraal.</a:t>
            </a:r>
          </a:p>
        </p:txBody>
      </p:sp>
    </p:spTree>
    <p:extLst>
      <p:ext uri="{BB962C8B-B14F-4D97-AF65-F5344CB8AC3E}">
        <p14:creationId xmlns:p14="http://schemas.microsoft.com/office/powerpoint/2010/main" val="5458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7A268-5812-42A6-93B1-E4475DF8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Indeling van de (technische) fasen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9FD3F2-BF5A-4BD1-BB17-721EF000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8" y="1080119"/>
            <a:ext cx="8568952" cy="50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06" charset="-128"/>
                <a:cs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2000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Tx/>
              <a:buNone/>
              <a:tabLst>
                <a:tab pos="184150" algn="l"/>
              </a:tabLst>
            </a:pPr>
            <a:r>
              <a:rPr lang="nl-NL" kern="0" dirty="0">
                <a:ea typeface="ＭＳ Ｐゴシック" charset="-128"/>
              </a:rPr>
              <a:t>	Voorbeelden van (technische) fasering:</a:t>
            </a:r>
          </a:p>
          <a:p>
            <a:pPr marL="0" indent="0">
              <a:buFontTx/>
              <a:buNone/>
              <a:tabLst>
                <a:tab pos="184150" algn="l"/>
              </a:tabLst>
            </a:pPr>
            <a:endParaRPr lang="nl-NL" kern="0" dirty="0">
              <a:ea typeface="ＭＳ Ｐゴシック" charset="-128"/>
            </a:endParaRPr>
          </a:p>
          <a:p>
            <a:pPr marL="647700" lvl="1" indent="-457200">
              <a:spcBef>
                <a:spcPts val="0"/>
              </a:spcBef>
              <a:spcAft>
                <a:spcPts val="4200"/>
              </a:spcAft>
              <a:buClr>
                <a:schemeClr val="tx2"/>
              </a:buClr>
              <a:buFont typeface="+mj-lt"/>
              <a:buAutoNum type="arabicPeriod"/>
              <a:tabLst>
                <a:tab pos="184150" algn="l"/>
              </a:tabLst>
            </a:pPr>
            <a:r>
              <a:rPr lang="nl-NL" kern="0" dirty="0">
                <a:ea typeface="ＭＳ Ｐゴシック" charset="-128"/>
              </a:rPr>
              <a:t>Lineaire fasering</a:t>
            </a:r>
            <a:endParaRPr lang="nl-NL" sz="1800" b="1" kern="0" dirty="0">
              <a:ea typeface="ＭＳ Ｐゴシック" charset="-128"/>
            </a:endParaRPr>
          </a:p>
          <a:p>
            <a:pPr marL="647700" lvl="1" indent="-457200">
              <a:spcBef>
                <a:spcPts val="0"/>
              </a:spcBef>
              <a:spcAft>
                <a:spcPts val="4200"/>
              </a:spcAft>
              <a:buClr>
                <a:schemeClr val="tx2"/>
              </a:buClr>
              <a:buFont typeface="+mj-lt"/>
              <a:buAutoNum type="arabicPeriod"/>
              <a:tabLst>
                <a:tab pos="184150" algn="l"/>
              </a:tabLst>
            </a:pPr>
            <a:r>
              <a:rPr lang="nl-NL" kern="0" dirty="0">
                <a:ea typeface="ＭＳ Ｐゴシック" charset="-128"/>
              </a:rPr>
              <a:t>Parallelle fasering</a:t>
            </a:r>
          </a:p>
          <a:p>
            <a:pPr marL="647700" lvl="1" indent="-457200">
              <a:spcBef>
                <a:spcPts val="0"/>
              </a:spcBef>
              <a:spcAft>
                <a:spcPts val="4200"/>
              </a:spcAft>
              <a:buClr>
                <a:schemeClr val="tx2"/>
              </a:buClr>
              <a:buFont typeface="+mj-lt"/>
              <a:buAutoNum type="arabicPeriod"/>
              <a:tabLst>
                <a:tab pos="184150" algn="l"/>
              </a:tabLst>
            </a:pPr>
            <a:r>
              <a:rPr lang="nl-NL" kern="0" dirty="0">
                <a:ea typeface="ＭＳ Ｐゴシック" charset="-128"/>
              </a:rPr>
              <a:t>Cyclische fasering</a:t>
            </a:r>
          </a:p>
          <a:p>
            <a:pPr marL="647700" lvl="1" indent="-457200">
              <a:spcBef>
                <a:spcPts val="0"/>
              </a:spcBef>
              <a:spcAft>
                <a:spcPts val="4200"/>
              </a:spcAft>
              <a:buClr>
                <a:schemeClr val="tx2"/>
              </a:buClr>
              <a:buFont typeface="+mj-lt"/>
              <a:buAutoNum type="arabicPeriod"/>
              <a:tabLst>
                <a:tab pos="184150" algn="l"/>
              </a:tabLst>
            </a:pPr>
            <a:r>
              <a:rPr lang="nl-NL" kern="0" dirty="0">
                <a:ea typeface="ＭＳ Ｐゴシック" charset="-128"/>
              </a:rPr>
              <a:t>Timeboxing</a:t>
            </a:r>
            <a:endParaRPr lang="nl-NL" sz="180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6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819150">
          <a:defRPr dirty="0"/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637b08-40fb-41e9-a787-e19367c21139">
      <UserInfo>
        <DisplayName>Bart Hoitink</DisplayName>
        <AccountId>12</AccountId>
        <AccountType/>
      </UserInfo>
    </SharedWithUsers>
    <Locatie xmlns="adaf2f31-22d0-4651-b0e6-f179eb5c3233">
      <Url xsi:nil="true"/>
      <Description xsi:nil="true"/>
    </Locati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99F51F782C44F8718E78CA709DDC8" ma:contentTypeVersion="14" ma:contentTypeDescription="Een nieuw document maken." ma:contentTypeScope="" ma:versionID="22d215714da273f7296fd35896474bde">
  <xsd:schema xmlns:xsd="http://www.w3.org/2001/XMLSchema" xmlns:xs="http://www.w3.org/2001/XMLSchema" xmlns:p="http://schemas.microsoft.com/office/2006/metadata/properties" xmlns:ns2="adaf2f31-22d0-4651-b0e6-f179eb5c3233" xmlns:ns3="da637b08-40fb-41e9-a787-e19367c21139" targetNamespace="http://schemas.microsoft.com/office/2006/metadata/properties" ma:root="true" ma:fieldsID="3f432d27fa3d18654eb3a9b91ef66bdd" ns2:_="" ns3:_="">
    <xsd:import namespace="adaf2f31-22d0-4651-b0e6-f179eb5c3233"/>
    <xsd:import namespace="da637b08-40fb-41e9-a787-e19367c211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ocat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f2f31-22d0-4651-b0e6-f179eb5c3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ocatie" ma:index="18" nillable="true" ma:displayName="Locatie" ma:format="Hyperlink" ma:internalName="Locati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7b08-40fb-41e9-a787-e19367c211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7D5D2A-CD43-4489-A3CC-0D05EC583D3E}">
  <ds:schemaRefs>
    <ds:schemaRef ds:uri="http://purl.org/dc/dcmitype/"/>
    <ds:schemaRef ds:uri="http://schemas.microsoft.com/office/infopath/2007/PartnerControls"/>
    <ds:schemaRef ds:uri="adaf2f31-22d0-4651-b0e6-f179eb5c323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a637b08-40fb-41e9-a787-e19367c211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A2127D-0009-48F6-B537-F693DC386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f2f31-22d0-4651-b0e6-f179eb5c3233"/>
    <ds:schemaRef ds:uri="da637b08-40fb-41e9-a787-e19367c21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A13498-50C3-4268-A131-2836181638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811</Words>
  <Application>Microsoft Office PowerPoint</Application>
  <PresentationFormat>A4 (210 x 297 mm)</PresentationFormat>
  <Paragraphs>153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</vt:lpstr>
      <vt:lpstr>Wingdings</vt:lpstr>
      <vt:lpstr>Standaardontwerp</vt:lpstr>
      <vt:lpstr>NIMO Summerschool</vt:lpstr>
      <vt:lpstr>Hoe werkt het?</vt:lpstr>
      <vt:lpstr>Opzet</vt:lpstr>
      <vt:lpstr>Even voorstellen:</vt:lpstr>
      <vt:lpstr>Stellingen …..</vt:lpstr>
      <vt:lpstr>Fasering vs. Mijlpalen</vt:lpstr>
      <vt:lpstr>Waarom faseren ?</vt:lpstr>
      <vt:lpstr>Basis voor fasering?</vt:lpstr>
      <vt:lpstr>Indeling van de (technische) fasen</vt:lpstr>
      <vt:lpstr>Lineaire fasering</vt:lpstr>
      <vt:lpstr>Parallelle fasering</vt:lpstr>
      <vt:lpstr>Cyclische fasering</vt:lpstr>
      <vt:lpstr>Timeboxing</vt:lpstr>
      <vt:lpstr>Tips &amp; Trucs</vt:lpstr>
      <vt:lpstr>Evaluatie en vervolgstappen?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/>
  <cp:revision>9</cp:revision>
  <dcterms:created xsi:type="dcterms:W3CDTF">2009-06-25T15:42:34Z</dcterms:created>
  <dcterms:modified xsi:type="dcterms:W3CDTF">2019-08-14T12:20:31Z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0x0101009FA99F51F782C44F8718E78CA709DDC8</vt:lpwstr>
  </property>
  <property fmtid="{D5CDD505-2E9C-101B-9397-08002B2CF9AE}" pid="3" name="AuthorIds_UIVersion_2560">
    <vt:lpwstr>23</vt:lpwstr>
  </property>
  <property fmtid="{D5CDD505-2E9C-101B-9397-08002B2CF9AE}" pid="4" name="AuthorIds_UIVersion_1024">
    <vt:lpwstr>12</vt:lpwstr>
  </property>
</Properties>
</file>